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sldIdLst>
    <p:sldId id="257" r:id="rId5"/>
    <p:sldId id="259" r:id="rId6"/>
    <p:sldId id="260" r:id="rId7"/>
    <p:sldId id="261" r:id="rId8"/>
    <p:sldId id="262" r:id="rId9"/>
    <p:sldId id="267" r:id="rId10"/>
    <p:sldId id="266" r:id="rId11"/>
    <p:sldId id="263" r:id="rId12"/>
    <p:sldId id="268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4" autoAdjust="0"/>
    <p:restoredTop sz="94619" autoAdjust="0"/>
  </p:normalViewPr>
  <p:slideViewPr>
    <p:cSldViewPr snapToGrid="0">
      <p:cViewPr varScale="1">
        <p:scale>
          <a:sx n="112" d="100"/>
          <a:sy n="112" d="100"/>
        </p:scale>
        <p:origin x="5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jpg>
</file>

<file path=ppt/media/image12.jpg>
</file>

<file path=ppt/media/image13.jpg>
</file>

<file path=ppt/media/image14.jpeg>
</file>

<file path=ppt/media/image15.jpg>
</file>

<file path=ppt/media/image2.jpg>
</file>

<file path=ppt/media/image3.gif>
</file>

<file path=ppt/media/image4.png>
</file>

<file path=ppt/media/image5.jpg>
</file>

<file path=ppt/media/image6.png>
</file>

<file path=ppt/media/image7.PNG>
</file>

<file path=ppt/media/image8.jpg>
</file>

<file path=ppt/media/image9.jp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12/2/20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ikipedia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D6D7A0BC-0046-4CAA-8E7F-DCAFE511EA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1E816-31F5-48BB-BD02-D15F2F18B4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</p:spPr>
        <p:txBody>
          <a:bodyPr>
            <a:normAutofit/>
          </a:bodyPr>
          <a:lstStyle/>
          <a:p>
            <a:r>
              <a:rPr lang="en-US" b="0" i="0" dirty="0" err="1">
                <a:solidFill>
                  <a:srgbClr val="000000"/>
                </a:solidFill>
                <a:effectLst/>
              </a:rPr>
              <a:t>Animatia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personajelor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din 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jocurile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video </a:t>
            </a:r>
            <a:r>
              <a:rPr lang="en-US" b="0" i="0" dirty="0" err="1">
                <a:solidFill>
                  <a:srgbClr val="000000"/>
                </a:solidFill>
                <a:effectLst/>
              </a:rPr>
              <a:t>folosind</a:t>
            </a:r>
            <a:r>
              <a:rPr lang="en-US" b="0" i="0" dirty="0">
                <a:solidFill>
                  <a:srgbClr val="000000"/>
                </a:solidFill>
                <a:effectLst/>
              </a:rPr>
              <a:t> “motion capture”.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5D6E6B-3353-491C-A3C6-F278D6CED8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46823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C6334F-6411-41EC-AD7D-179EDD8B5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6B02CEE-3AF8-4349-9B3E-8970E6DF62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AA01CF0-3FB5-44EB-B7DE-F2E86374C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F1A8C364-94D4-4630-BAD0-78722F34705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8733" y="3081867"/>
            <a:ext cx="11260667" cy="3310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5805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D3343-9514-4712-A9AC-86661DC31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 shot of a person&#10;&#10;Description automatically generated">
            <a:extLst>
              <a:ext uri="{FF2B5EF4-FFF2-40B4-BE49-F238E27FC236}">
                <a16:creationId xmlns:a16="http://schemas.microsoft.com/office/drawing/2014/main" id="{8732E13E-D222-194C-8754-E1260EEBE9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091" y="2087008"/>
            <a:ext cx="5773149" cy="3424074"/>
          </a:xfrm>
        </p:spPr>
      </p:pic>
      <p:pic>
        <p:nvPicPr>
          <p:cNvPr id="7" name="Picture 6" descr="A picture containing person, indoor, holding, person&#10;&#10;Description automatically generated">
            <a:extLst>
              <a:ext uri="{FF2B5EF4-FFF2-40B4-BE49-F238E27FC236}">
                <a16:creationId xmlns:a16="http://schemas.microsoft.com/office/drawing/2014/main" id="{10A8EE63-62B7-244C-A90D-364210FDC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761" y="2175347"/>
            <a:ext cx="5773150" cy="3247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2011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58DF7D-C2D0-4B03-A7A0-2F06B789E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B26B711-3121-40B0-8377-A64F3DC00C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45C4D3D-ABBA-4B4E-93E5-01E343719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DDD5E5-0097-4C6C-B266-5732EDA96C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952EF87-C74F-4D3F-9CAD-EEA1733C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97643"/>
            <a:ext cx="3703320" cy="5792922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7BC3F1-28EF-4677-8043-EB38D17FC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148" y="1037967"/>
            <a:ext cx="3054091" cy="4709131"/>
          </a:xfrm>
        </p:spPr>
        <p:txBody>
          <a:bodyPr anchor="ctr">
            <a:normAutofit/>
          </a:bodyPr>
          <a:lstStyle/>
          <a:p>
            <a:r>
              <a:rPr lang="en-US" dirty="0" err="1">
                <a:solidFill>
                  <a:srgbClr val="FFFEFF"/>
                </a:solidFill>
              </a:rPr>
              <a:t>Va</a:t>
            </a:r>
            <a:r>
              <a:rPr lang="en-US" dirty="0">
                <a:solidFill>
                  <a:srgbClr val="FFFEFF"/>
                </a:solidFill>
              </a:rPr>
              <a:t> </a:t>
            </a:r>
            <a:r>
              <a:rPr lang="en-US" dirty="0" err="1">
                <a:solidFill>
                  <a:srgbClr val="FFFEFF"/>
                </a:solidFill>
              </a:rPr>
              <a:t>multumim</a:t>
            </a:r>
            <a:r>
              <a:rPr lang="en-US" dirty="0">
                <a:solidFill>
                  <a:srgbClr val="FFFEFF"/>
                </a:solidFill>
              </a:rPr>
              <a:t> </a:t>
            </a:r>
            <a:r>
              <a:rPr lang="en-US" dirty="0" err="1">
                <a:solidFill>
                  <a:srgbClr val="FFFEFF"/>
                </a:solidFill>
              </a:rPr>
              <a:t>pentru</a:t>
            </a:r>
            <a:r>
              <a:rPr lang="en-US" dirty="0">
                <a:solidFill>
                  <a:srgbClr val="FFFEFF"/>
                </a:solidFill>
              </a:rPr>
              <a:t> </a:t>
            </a:r>
            <a:r>
              <a:rPr lang="en-US" dirty="0" err="1">
                <a:solidFill>
                  <a:srgbClr val="FFFEFF"/>
                </a:solidFill>
              </a:rPr>
              <a:t>atentie</a:t>
            </a:r>
            <a:endParaRPr lang="en-US" dirty="0">
              <a:solidFill>
                <a:srgbClr val="FFFE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9F1E6D-5866-4598-A447-98052E0E4E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34935" y="1037968"/>
            <a:ext cx="6725899" cy="4820832"/>
          </a:xfrm>
        </p:spPr>
        <p:txBody>
          <a:bodyPr>
            <a:normAutofit/>
          </a:bodyPr>
          <a:lstStyle/>
          <a:p>
            <a:r>
              <a:rPr lang="en-US" dirty="0" err="1"/>
              <a:t>Echipa</a:t>
            </a:r>
            <a:r>
              <a:rPr lang="en-US" dirty="0"/>
              <a:t>: </a:t>
            </a:r>
            <a:r>
              <a:rPr lang="en-US" dirty="0" err="1"/>
              <a:t>Grigore</a:t>
            </a:r>
            <a:r>
              <a:rPr lang="en-US" dirty="0"/>
              <a:t> Lucian-Florin, </a:t>
            </a:r>
            <a:r>
              <a:rPr lang="en-US" dirty="0" err="1"/>
              <a:t>Careja</a:t>
            </a:r>
            <a:r>
              <a:rPr lang="en-US" dirty="0"/>
              <a:t> </a:t>
            </a:r>
            <a:r>
              <a:rPr lang="en-US" dirty="0" err="1"/>
              <a:t>Alexandru</a:t>
            </a:r>
            <a:r>
              <a:rPr lang="en-US" dirty="0"/>
              <a:t>-Cristian, </a:t>
            </a:r>
            <a:r>
              <a:rPr lang="en-US" dirty="0" err="1"/>
              <a:t>Olteanu</a:t>
            </a:r>
            <a:r>
              <a:rPr lang="en-US" dirty="0"/>
              <a:t> Eduard-Florin</a:t>
            </a:r>
          </a:p>
          <a:p>
            <a:r>
              <a:rPr lang="en-US" dirty="0" err="1"/>
              <a:t>Bibliografie</a:t>
            </a:r>
            <a:r>
              <a:rPr lang="en-US" dirty="0"/>
              <a:t>: </a:t>
            </a:r>
            <a:r>
              <a:rPr lang="en-US" dirty="0">
                <a:hlinkClick r:id="rId2"/>
              </a:rPr>
              <a:t>www.wikipedia.com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1369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BB56EB9-078F-4952-AC1F-149C7A0AE4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3772EE4-ED5E-4D3A-A306-B22CF8667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601200"/>
            <a:ext cx="3703320" cy="578936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AF675C-26C3-4E39-88A4-EA4F0E6C6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2280" y="944752"/>
            <a:ext cx="3259016" cy="146269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Ce este motion capture?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058680-D07C-4893-B2B7-91543F18AB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B42427A-0A1F-4A55-8705-D9179F1E0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E54A6FE-D8CB-48A3-900B-053D4EBD3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CC774B4-E70A-45B8-A2C4-8E5C8DF504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513" y="2536031"/>
            <a:ext cx="3123783" cy="3671936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Motion capture </a:t>
            </a:r>
            <a:r>
              <a:rPr lang="en-US" sz="1800" dirty="0" err="1">
                <a:solidFill>
                  <a:srgbClr val="FFFFFF"/>
                </a:solidFill>
              </a:rPr>
              <a:t>este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procesul</a:t>
            </a:r>
            <a:r>
              <a:rPr lang="en-US" sz="1800" dirty="0">
                <a:solidFill>
                  <a:srgbClr val="FFFFFF"/>
                </a:solidFill>
              </a:rPr>
              <a:t> de </a:t>
            </a:r>
            <a:r>
              <a:rPr lang="en-US" sz="1800" dirty="0" err="1">
                <a:solidFill>
                  <a:srgbClr val="FFFFFF"/>
                </a:solidFill>
              </a:rPr>
              <a:t>inregistrare</a:t>
            </a:r>
            <a:r>
              <a:rPr lang="en-US" sz="1800" dirty="0">
                <a:solidFill>
                  <a:srgbClr val="FFFFFF"/>
                </a:solidFill>
              </a:rPr>
              <a:t> al </a:t>
            </a:r>
            <a:r>
              <a:rPr lang="en-US" sz="1800" dirty="0" err="1">
                <a:solidFill>
                  <a:srgbClr val="FFFFFF"/>
                </a:solidFill>
              </a:rPr>
              <a:t>miscarilor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unei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persoane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sau</a:t>
            </a:r>
            <a:r>
              <a:rPr lang="en-US" sz="1800" dirty="0">
                <a:solidFill>
                  <a:srgbClr val="FFFFFF"/>
                </a:solidFill>
              </a:rPr>
              <a:t> ale </a:t>
            </a:r>
            <a:r>
              <a:rPr lang="en-US" sz="1800" dirty="0" err="1">
                <a:solidFill>
                  <a:srgbClr val="FFFFFF"/>
                </a:solidFill>
              </a:rPr>
              <a:t>unui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obiect</a:t>
            </a:r>
            <a:r>
              <a:rPr lang="en-US" sz="1800" dirty="0">
                <a:solidFill>
                  <a:srgbClr val="FFFFFF"/>
                </a:solidFill>
              </a:rPr>
              <a:t>.</a:t>
            </a:r>
          </a:p>
          <a:p>
            <a:r>
              <a:rPr lang="en-US" sz="1800" dirty="0">
                <a:solidFill>
                  <a:srgbClr val="FFFFFF"/>
                </a:solidFill>
              </a:rPr>
              <a:t>Este </a:t>
            </a:r>
            <a:r>
              <a:rPr lang="en-US" sz="1800" dirty="0" err="1">
                <a:solidFill>
                  <a:srgbClr val="FFFFFF"/>
                </a:solidFill>
              </a:rPr>
              <a:t>folosit</a:t>
            </a:r>
            <a:r>
              <a:rPr lang="en-US" sz="1800" dirty="0">
                <a:solidFill>
                  <a:srgbClr val="FFFFFF"/>
                </a:solidFill>
              </a:rPr>
              <a:t> in </a:t>
            </a:r>
            <a:r>
              <a:rPr lang="en-US" sz="1800" dirty="0" err="1">
                <a:solidFill>
                  <a:srgbClr val="FFFFFF"/>
                </a:solidFill>
              </a:rPr>
              <a:t>aplicatii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militare</a:t>
            </a:r>
            <a:r>
              <a:rPr lang="en-US" sz="1800" dirty="0">
                <a:solidFill>
                  <a:srgbClr val="FFFFFF"/>
                </a:solidFill>
              </a:rPr>
              <a:t>, entertainment, sport, </a:t>
            </a:r>
            <a:r>
              <a:rPr lang="en-US" sz="1800" dirty="0" err="1">
                <a:solidFill>
                  <a:srgbClr val="FFFFFF"/>
                </a:solidFill>
              </a:rPr>
              <a:t>aplicatii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medicale</a:t>
            </a:r>
            <a:r>
              <a:rPr lang="en-US" sz="1800" dirty="0">
                <a:solidFill>
                  <a:srgbClr val="FFFFFF"/>
                </a:solidFill>
              </a:rPr>
              <a:t>, </a:t>
            </a:r>
            <a:r>
              <a:rPr lang="en-US" sz="1800" dirty="0" err="1">
                <a:solidFill>
                  <a:srgbClr val="FFFFFF"/>
                </a:solidFill>
              </a:rPr>
              <a:t>filme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si</a:t>
            </a:r>
            <a:r>
              <a:rPr lang="en-US" sz="1800" dirty="0">
                <a:solidFill>
                  <a:srgbClr val="FFFFFF"/>
                </a:solidFill>
              </a:rPr>
              <a:t> </a:t>
            </a:r>
            <a:r>
              <a:rPr lang="en-US" sz="1800" dirty="0" err="1">
                <a:solidFill>
                  <a:srgbClr val="FFFFFF"/>
                </a:solidFill>
              </a:rPr>
              <a:t>jocuri</a:t>
            </a:r>
            <a:r>
              <a:rPr lang="en-US" sz="1800" dirty="0">
                <a:solidFill>
                  <a:srgbClr val="FFFFFF"/>
                </a:solidFill>
              </a:rPr>
              <a:t> video.</a:t>
            </a:r>
          </a:p>
        </p:txBody>
      </p:sp>
      <p:pic>
        <p:nvPicPr>
          <p:cNvPr id="5" name="Content Placeholder 4" descr="A picture containing looking, face, dark, rain&#10;&#10;Description automatically generated">
            <a:extLst>
              <a:ext uri="{FF2B5EF4-FFF2-40B4-BE49-F238E27FC236}">
                <a16:creationId xmlns:a16="http://schemas.microsoft.com/office/drawing/2014/main" id="{FBBDA484-157F-3344-B14C-0EF606521C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242" r="6242"/>
          <a:stretch/>
        </p:blipFill>
        <p:spPr>
          <a:xfrm>
            <a:off x="4241830" y="601200"/>
            <a:ext cx="7503636" cy="578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608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1B44D-87E6-49FC-AA67-456E126D1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picture containing chart&#10;&#10;Description automatically generated">
            <a:extLst>
              <a:ext uri="{FF2B5EF4-FFF2-40B4-BE49-F238E27FC236}">
                <a16:creationId xmlns:a16="http://schemas.microsoft.com/office/drawing/2014/main" id="{5FAA4071-1948-7D44-9A57-9FF8F565A0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1855" y="1833726"/>
            <a:ext cx="6034145" cy="3639344"/>
          </a:xfrm>
        </p:spPr>
      </p:pic>
      <p:pic>
        <p:nvPicPr>
          <p:cNvPr id="6" name="Screen Recording 2020-12-02 at 12.14.07.mov" descr="Screen Recording 2020-12-02 at 12.14.07.mov">
            <a:hlinkClick r:id="" action="ppaction://media"/>
            <a:extLst>
              <a:ext uri="{FF2B5EF4-FFF2-40B4-BE49-F238E27FC236}">
                <a16:creationId xmlns:a16="http://schemas.microsoft.com/office/drawing/2014/main" id="{88EE5B98-1237-8042-A9E8-878A9D6531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14354" y="2387836"/>
            <a:ext cx="5549269" cy="2781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000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4B4851-8904-42DF-BD07-7853BD8C78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00B050"/>
                </a:solidFill>
              </a:rPr>
              <a:t>Avantaje</a:t>
            </a:r>
            <a:r>
              <a:rPr lang="en-US" dirty="0"/>
              <a:t> – fata de </a:t>
            </a:r>
            <a:r>
              <a:rPr lang="en-US" dirty="0" err="1"/>
              <a:t>modelele</a:t>
            </a:r>
            <a:r>
              <a:rPr lang="en-US" dirty="0"/>
              <a:t> </a:t>
            </a:r>
            <a:r>
              <a:rPr lang="en-US" dirty="0" err="1"/>
              <a:t>traditionale</a:t>
            </a:r>
            <a:r>
              <a:rPr lang="en-US" dirty="0"/>
              <a:t> de </a:t>
            </a:r>
            <a:r>
              <a:rPr lang="en-US" dirty="0" err="1"/>
              <a:t>animatii</a:t>
            </a:r>
            <a:r>
              <a:rPr lang="en-US" dirty="0"/>
              <a:t> pe calculator </a:t>
            </a:r>
            <a:r>
              <a:rPr lang="en-US" dirty="0" err="1"/>
              <a:t>folosind</a:t>
            </a:r>
            <a:r>
              <a:rPr lang="en-US" dirty="0"/>
              <a:t> </a:t>
            </a:r>
            <a:r>
              <a:rPr lang="en-US" dirty="0" err="1"/>
              <a:t>modele</a:t>
            </a:r>
            <a:r>
              <a:rPr lang="en-US" dirty="0"/>
              <a:t> 3D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FAF97-E729-467A-98BF-5FF741CB1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err="1"/>
              <a:t>Latenta</a:t>
            </a:r>
            <a:r>
              <a:rPr lang="en-US" sz="1800" dirty="0"/>
              <a:t> </a:t>
            </a:r>
            <a:r>
              <a:rPr lang="en-US" sz="1800" dirty="0" err="1"/>
              <a:t>scazuta</a:t>
            </a:r>
            <a:r>
              <a:rPr lang="en-US" sz="1800" dirty="0"/>
              <a:t>, </a:t>
            </a:r>
            <a:r>
              <a:rPr lang="en-US" sz="1800" dirty="0" err="1"/>
              <a:t>aproape</a:t>
            </a:r>
            <a:r>
              <a:rPr lang="en-US" sz="1800" dirty="0"/>
              <a:t> de </a:t>
            </a:r>
            <a:r>
              <a:rPr lang="en-US" sz="1800" dirty="0" err="1"/>
              <a:t>timpul</a:t>
            </a:r>
            <a:r>
              <a:rPr lang="en-US" sz="1800" dirty="0"/>
              <a:t> real</a:t>
            </a:r>
          </a:p>
          <a:p>
            <a:r>
              <a:rPr lang="en-US" sz="1800" dirty="0" err="1"/>
              <a:t>Cantitatea</a:t>
            </a:r>
            <a:r>
              <a:rPr lang="en-US" sz="1800" dirty="0"/>
              <a:t> de </a:t>
            </a:r>
            <a:r>
              <a:rPr lang="en-US" sz="1800" dirty="0" err="1"/>
              <a:t>munca</a:t>
            </a:r>
            <a:r>
              <a:rPr lang="en-US" sz="1800" dirty="0"/>
              <a:t> </a:t>
            </a:r>
            <a:r>
              <a:rPr lang="en-US" sz="1800" dirty="0" err="1"/>
              <a:t>necesara</a:t>
            </a:r>
            <a:r>
              <a:rPr lang="en-US" sz="1800" dirty="0"/>
              <a:t> nu </a:t>
            </a:r>
            <a:r>
              <a:rPr lang="en-US" sz="1800" dirty="0" err="1"/>
              <a:t>variaza</a:t>
            </a:r>
            <a:r>
              <a:rPr lang="en-US" sz="1800" dirty="0"/>
              <a:t> cu </a:t>
            </a:r>
            <a:r>
              <a:rPr lang="en-US" sz="1800" dirty="0" err="1"/>
              <a:t>durata</a:t>
            </a:r>
            <a:r>
              <a:rPr lang="en-US" sz="1800" dirty="0"/>
              <a:t> </a:t>
            </a:r>
            <a:r>
              <a:rPr lang="en-US" sz="1800" dirty="0" err="1"/>
              <a:t>sau</a:t>
            </a:r>
            <a:r>
              <a:rPr lang="en-US" sz="1800" dirty="0"/>
              <a:t> </a:t>
            </a:r>
            <a:r>
              <a:rPr lang="en-US" sz="1800" dirty="0" err="1"/>
              <a:t>complexitatea</a:t>
            </a:r>
            <a:r>
              <a:rPr lang="en-US" sz="1800" dirty="0"/>
              <a:t> </a:t>
            </a:r>
            <a:r>
              <a:rPr lang="en-US" sz="1800" dirty="0" err="1"/>
              <a:t>performantei</a:t>
            </a:r>
            <a:r>
              <a:rPr lang="en-US" sz="1800" dirty="0"/>
              <a:t> </a:t>
            </a:r>
            <a:r>
              <a:rPr lang="en-US" sz="1800" dirty="0" err="1"/>
              <a:t>unui</a:t>
            </a:r>
            <a:r>
              <a:rPr lang="en-US" sz="1800" dirty="0"/>
              <a:t> actor</a:t>
            </a:r>
          </a:p>
          <a:p>
            <a:r>
              <a:rPr lang="en-US" sz="1800" dirty="0" err="1"/>
              <a:t>Miscarile</a:t>
            </a:r>
            <a:r>
              <a:rPr lang="en-US" sz="1800" dirty="0"/>
              <a:t> </a:t>
            </a:r>
            <a:r>
              <a:rPr lang="en-US" sz="1800" dirty="0" err="1"/>
              <a:t>complexe</a:t>
            </a:r>
            <a:r>
              <a:rPr lang="en-US" sz="1800" dirty="0"/>
              <a:t> </a:t>
            </a:r>
            <a:r>
              <a:rPr lang="en-US" sz="1800" dirty="0" err="1"/>
              <a:t>si</a:t>
            </a:r>
            <a:r>
              <a:rPr lang="en-US" sz="1800" dirty="0"/>
              <a:t> </a:t>
            </a:r>
            <a:r>
              <a:rPr lang="en-US" sz="1800" dirty="0" err="1"/>
              <a:t>interactiunile</a:t>
            </a:r>
            <a:r>
              <a:rPr lang="en-US" sz="1800" dirty="0"/>
              <a:t> </a:t>
            </a:r>
            <a:r>
              <a:rPr lang="en-US" sz="1800" dirty="0" err="1"/>
              <a:t>fizice</a:t>
            </a:r>
            <a:r>
              <a:rPr lang="en-US" sz="1800" dirty="0"/>
              <a:t> </a:t>
            </a:r>
            <a:r>
              <a:rPr lang="en-US" sz="1800" dirty="0" err="1"/>
              <a:t>realistice</a:t>
            </a:r>
            <a:r>
              <a:rPr lang="en-US" sz="1800" dirty="0"/>
              <a:t> pot fi recreate la o </a:t>
            </a:r>
            <a:r>
              <a:rPr lang="en-US" sz="1800" dirty="0" err="1"/>
              <a:t>precizie</a:t>
            </a:r>
            <a:r>
              <a:rPr lang="en-US" sz="1800" dirty="0"/>
              <a:t> </a:t>
            </a:r>
            <a:r>
              <a:rPr lang="en-US" sz="1800" dirty="0" err="1"/>
              <a:t>inalta</a:t>
            </a:r>
            <a:endParaRPr lang="en-US" sz="1800" dirty="0"/>
          </a:p>
          <a:p>
            <a:r>
              <a:rPr lang="en-US" sz="1800" dirty="0" err="1"/>
              <a:t>Intr</a:t>
            </a:r>
            <a:r>
              <a:rPr lang="en-US" sz="1800" dirty="0"/>
              <a:t>-un interval de </a:t>
            </a:r>
            <a:r>
              <a:rPr lang="en-US" sz="1800" dirty="0" err="1"/>
              <a:t>timp</a:t>
            </a:r>
            <a:r>
              <a:rPr lang="en-US" sz="1800" dirty="0"/>
              <a:t>, se </a:t>
            </a:r>
            <a:r>
              <a:rPr lang="en-US" sz="1800" dirty="0" err="1"/>
              <a:t>poate</a:t>
            </a:r>
            <a:r>
              <a:rPr lang="en-US" sz="1800" dirty="0"/>
              <a:t> </a:t>
            </a:r>
            <a:r>
              <a:rPr lang="en-US" sz="1800" dirty="0" err="1"/>
              <a:t>obtine</a:t>
            </a:r>
            <a:r>
              <a:rPr lang="en-US" sz="1800" dirty="0"/>
              <a:t> o </a:t>
            </a:r>
            <a:r>
              <a:rPr lang="en-US" sz="1800" dirty="0" err="1"/>
              <a:t>crea</a:t>
            </a:r>
            <a:r>
              <a:rPr lang="en-US" sz="1800" dirty="0"/>
              <a:t> mare de date</a:t>
            </a:r>
          </a:p>
          <a:p>
            <a:r>
              <a:rPr lang="en-US" sz="1800" dirty="0"/>
              <a:t>Potential </a:t>
            </a:r>
            <a:r>
              <a:rPr lang="en-US" sz="1800" dirty="0" err="1"/>
              <a:t>pentru</a:t>
            </a:r>
            <a:r>
              <a:rPr lang="en-US" sz="1800" dirty="0"/>
              <a:t> </a:t>
            </a:r>
            <a:r>
              <a:rPr lang="en-US" sz="1800" dirty="0" err="1"/>
              <a:t>reducerea</a:t>
            </a:r>
            <a:r>
              <a:rPr lang="en-US" sz="1800" dirty="0"/>
              <a:t> </a:t>
            </a:r>
            <a:r>
              <a:rPr lang="en-US" sz="1800" dirty="0" err="1"/>
              <a:t>costurilor</a:t>
            </a:r>
            <a:r>
              <a:rPr lang="en-US" sz="1800" dirty="0"/>
              <a:t> </a:t>
            </a:r>
            <a:r>
              <a:rPr lang="en-US" sz="1800" dirty="0" err="1"/>
              <a:t>prin</a:t>
            </a:r>
            <a:r>
              <a:rPr lang="en-US" sz="1800" dirty="0"/>
              <a:t> software gratis </a:t>
            </a:r>
            <a:r>
              <a:rPr lang="en-US" sz="1800" dirty="0" err="1"/>
              <a:t>si</a:t>
            </a:r>
            <a:r>
              <a:rPr lang="en-US" sz="1800" dirty="0"/>
              <a:t> </a:t>
            </a:r>
            <a:r>
              <a:rPr lang="en-US" sz="1800" dirty="0" err="1"/>
              <a:t>solutii</a:t>
            </a:r>
            <a:r>
              <a:rPr lang="en-US" sz="1800" dirty="0"/>
              <a:t> third-party</a:t>
            </a:r>
          </a:p>
        </p:txBody>
      </p:sp>
    </p:spTree>
    <p:extLst>
      <p:ext uri="{BB962C8B-B14F-4D97-AF65-F5344CB8AC3E}">
        <p14:creationId xmlns:p14="http://schemas.microsoft.com/office/powerpoint/2010/main" val="594261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13742-EA3D-448A-BEDA-F7D7D1789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DEZAvantaje</a:t>
            </a:r>
            <a:r>
              <a:rPr lang="en-US" dirty="0"/>
              <a:t> – fata de </a:t>
            </a:r>
            <a:r>
              <a:rPr lang="en-US" dirty="0" err="1"/>
              <a:t>modelele</a:t>
            </a:r>
            <a:r>
              <a:rPr lang="en-US" dirty="0"/>
              <a:t> </a:t>
            </a:r>
            <a:r>
              <a:rPr lang="en-US" dirty="0" err="1"/>
              <a:t>traditionale</a:t>
            </a:r>
            <a:r>
              <a:rPr lang="en-US" dirty="0"/>
              <a:t> de </a:t>
            </a:r>
            <a:r>
              <a:rPr lang="en-US" dirty="0" err="1"/>
              <a:t>animatii</a:t>
            </a:r>
            <a:r>
              <a:rPr lang="en-US" dirty="0"/>
              <a:t> pe calculator </a:t>
            </a:r>
            <a:r>
              <a:rPr lang="en-US" dirty="0" err="1"/>
              <a:t>folosind</a:t>
            </a:r>
            <a:r>
              <a:rPr lang="en-US" dirty="0"/>
              <a:t> </a:t>
            </a:r>
            <a:r>
              <a:rPr lang="en-US" dirty="0" err="1"/>
              <a:t>modele</a:t>
            </a:r>
            <a:r>
              <a:rPr lang="en-US" dirty="0"/>
              <a:t> 3D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8C21E-6D79-42C2-BF2F-93CF52E95F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Sunt </a:t>
            </a:r>
            <a:r>
              <a:rPr lang="en-US" sz="1800" dirty="0" err="1"/>
              <a:t>necesare</a:t>
            </a:r>
            <a:r>
              <a:rPr lang="en-US" sz="1800" dirty="0"/>
              <a:t> </a:t>
            </a:r>
            <a:r>
              <a:rPr lang="en-US" sz="1800" dirty="0" err="1"/>
              <a:t>echipamente</a:t>
            </a:r>
            <a:r>
              <a:rPr lang="en-US" sz="1800" dirty="0"/>
              <a:t> software </a:t>
            </a:r>
            <a:r>
              <a:rPr lang="en-US" sz="1800" dirty="0" err="1"/>
              <a:t>si</a:t>
            </a:r>
            <a:r>
              <a:rPr lang="en-US" sz="1800" dirty="0"/>
              <a:t> hardware </a:t>
            </a:r>
            <a:r>
              <a:rPr lang="en-US" sz="1800" dirty="0" err="1"/>
              <a:t>speciale</a:t>
            </a:r>
            <a:endParaRPr lang="en-US" sz="1800" dirty="0"/>
          </a:p>
          <a:p>
            <a:r>
              <a:rPr lang="en-US" sz="1800" dirty="0" err="1"/>
              <a:t>Costul</a:t>
            </a:r>
            <a:r>
              <a:rPr lang="en-US" sz="1800" dirty="0"/>
              <a:t> </a:t>
            </a:r>
            <a:r>
              <a:rPr lang="en-US" sz="1800" dirty="0" err="1"/>
              <a:t>acestor</a:t>
            </a:r>
            <a:r>
              <a:rPr lang="en-US" sz="1800" dirty="0"/>
              <a:t> </a:t>
            </a:r>
            <a:r>
              <a:rPr lang="en-US" sz="1800" dirty="0" err="1"/>
              <a:t>echipamente</a:t>
            </a:r>
            <a:r>
              <a:rPr lang="en-US" sz="1800" dirty="0"/>
              <a:t> </a:t>
            </a:r>
            <a:r>
              <a:rPr lang="en-US" sz="1800" dirty="0" err="1"/>
              <a:t>poate</a:t>
            </a:r>
            <a:r>
              <a:rPr lang="en-US" sz="1800" dirty="0"/>
              <a:t> fi </a:t>
            </a:r>
            <a:r>
              <a:rPr lang="en-US" sz="1800" dirty="0" err="1"/>
              <a:t>prea</a:t>
            </a:r>
            <a:r>
              <a:rPr lang="en-US" sz="1800" dirty="0"/>
              <a:t> mare </a:t>
            </a:r>
            <a:r>
              <a:rPr lang="en-US" sz="1800" dirty="0" err="1"/>
              <a:t>pentru</a:t>
            </a:r>
            <a:r>
              <a:rPr lang="en-US" sz="1800" dirty="0"/>
              <a:t> </a:t>
            </a:r>
            <a:r>
              <a:rPr lang="en-US" sz="1800" dirty="0" err="1"/>
              <a:t>productiile</a:t>
            </a:r>
            <a:r>
              <a:rPr lang="en-US" sz="1800" dirty="0"/>
              <a:t> </a:t>
            </a:r>
            <a:r>
              <a:rPr lang="en-US" sz="1800" dirty="0" err="1"/>
              <a:t>mici</a:t>
            </a:r>
            <a:endParaRPr lang="en-US" sz="1800" dirty="0"/>
          </a:p>
          <a:p>
            <a:r>
              <a:rPr lang="en-US" sz="1800" dirty="0" err="1"/>
              <a:t>Necesitati</a:t>
            </a:r>
            <a:r>
              <a:rPr lang="en-US" sz="1800" dirty="0"/>
              <a:t> legate de </a:t>
            </a:r>
            <a:r>
              <a:rPr lang="en-US" sz="1800" dirty="0" err="1"/>
              <a:t>spatiul</a:t>
            </a:r>
            <a:r>
              <a:rPr lang="en-US" sz="1800" dirty="0"/>
              <a:t> de </a:t>
            </a:r>
            <a:r>
              <a:rPr lang="en-US" sz="1800" dirty="0" err="1"/>
              <a:t>operare</a:t>
            </a:r>
            <a:r>
              <a:rPr lang="en-US" sz="1800" dirty="0"/>
              <a:t> al </a:t>
            </a:r>
            <a:r>
              <a:rPr lang="en-US" sz="1800" dirty="0" err="1"/>
              <a:t>acestor</a:t>
            </a:r>
            <a:r>
              <a:rPr lang="en-US" sz="1800" dirty="0"/>
              <a:t> </a:t>
            </a:r>
            <a:r>
              <a:rPr lang="en-US" sz="1800" dirty="0" err="1"/>
              <a:t>sisteme</a:t>
            </a:r>
            <a:endParaRPr lang="en-US" sz="1800" dirty="0"/>
          </a:p>
          <a:p>
            <a:r>
              <a:rPr lang="en-US" sz="1800" dirty="0" err="1"/>
              <a:t>Anumite</a:t>
            </a:r>
            <a:r>
              <a:rPr lang="en-US" sz="1800" dirty="0"/>
              <a:t> </a:t>
            </a:r>
            <a:r>
              <a:rPr lang="en-US" sz="1800" dirty="0" err="1"/>
              <a:t>dificultati</a:t>
            </a:r>
            <a:r>
              <a:rPr lang="en-US" sz="1800" dirty="0"/>
              <a:t> in </a:t>
            </a:r>
            <a:r>
              <a:rPr lang="en-US" sz="1800" dirty="0" err="1"/>
              <a:t>gestionarea</a:t>
            </a:r>
            <a:r>
              <a:rPr lang="en-US" sz="1800" dirty="0"/>
              <a:t> </a:t>
            </a:r>
            <a:r>
              <a:rPr lang="en-US" sz="1800" dirty="0" err="1"/>
              <a:t>problemelor</a:t>
            </a:r>
            <a:r>
              <a:rPr lang="en-US" sz="1800" dirty="0"/>
              <a:t> post-</a:t>
            </a:r>
            <a:r>
              <a:rPr lang="en-US" sz="1800" dirty="0" err="1"/>
              <a:t>filmare</a:t>
            </a:r>
            <a:endParaRPr lang="en-US" sz="1800" dirty="0"/>
          </a:p>
          <a:p>
            <a:r>
              <a:rPr lang="en-US" sz="1800" dirty="0" err="1"/>
              <a:t>Anumite</a:t>
            </a:r>
            <a:r>
              <a:rPr lang="en-US" sz="1800" dirty="0"/>
              <a:t> </a:t>
            </a:r>
            <a:r>
              <a:rPr lang="en-US" sz="1800" dirty="0" err="1"/>
              <a:t>tehnici</a:t>
            </a:r>
            <a:r>
              <a:rPr lang="en-US" sz="1800" dirty="0"/>
              <a:t> </a:t>
            </a:r>
            <a:r>
              <a:rPr lang="en-US" sz="1800" dirty="0" err="1"/>
              <a:t>traditionale</a:t>
            </a:r>
            <a:r>
              <a:rPr lang="en-US" sz="1800" dirty="0"/>
              <a:t> </a:t>
            </a:r>
            <a:r>
              <a:rPr lang="en-US" sz="1800" dirty="0" err="1"/>
              <a:t>trebuie</a:t>
            </a:r>
            <a:r>
              <a:rPr lang="en-US" sz="1800" dirty="0"/>
              <a:t> </a:t>
            </a:r>
            <a:r>
              <a:rPr lang="en-US" sz="1800" dirty="0" err="1"/>
              <a:t>gestionate</a:t>
            </a:r>
            <a:r>
              <a:rPr lang="en-US" sz="1800" dirty="0"/>
              <a:t> </a:t>
            </a:r>
            <a:r>
              <a:rPr lang="en-US" sz="1800" dirty="0" err="1"/>
              <a:t>dupa</a:t>
            </a:r>
            <a:r>
              <a:rPr lang="en-US" sz="1800" dirty="0"/>
              <a:t> </a:t>
            </a:r>
            <a:r>
              <a:rPr lang="en-US" sz="1800" dirty="0" err="1"/>
              <a:t>inregistrare</a:t>
            </a:r>
            <a:endParaRPr lang="en-US" sz="1800" dirty="0"/>
          </a:p>
          <a:p>
            <a:r>
              <a:rPr lang="en-US" sz="1800" dirty="0" err="1"/>
              <a:t>Atentie</a:t>
            </a:r>
            <a:r>
              <a:rPr lang="en-US" sz="1800" dirty="0"/>
              <a:t> </a:t>
            </a:r>
            <a:r>
              <a:rPr lang="en-US" sz="1800" dirty="0" err="1"/>
              <a:t>sporita</a:t>
            </a:r>
            <a:r>
              <a:rPr lang="en-US" sz="1800" dirty="0"/>
              <a:t> la </a:t>
            </a:r>
            <a:r>
              <a:rPr lang="en-US" sz="1800" dirty="0" err="1"/>
              <a:t>transpunerea</a:t>
            </a:r>
            <a:r>
              <a:rPr lang="en-US" sz="1800" dirty="0"/>
              <a:t> din model real in model </a:t>
            </a:r>
            <a:r>
              <a:rPr lang="en-US" sz="1800" dirty="0" err="1"/>
              <a:t>computerizat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80704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B14F6-2054-BD4C-8908-88E8BE9CC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RO" dirty="0"/>
              <a:t>ce tipuri de tehnologii exista?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D2A67-10DC-FC42-92BE-844B9B4ED1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340864"/>
            <a:ext cx="3647908" cy="3634486"/>
          </a:xfrm>
        </p:spPr>
        <p:txBody>
          <a:bodyPr>
            <a:normAutofit/>
          </a:bodyPr>
          <a:lstStyle/>
          <a:p>
            <a:r>
              <a:rPr lang="en-RO" sz="1400" b="1" dirty="0"/>
              <a:t>Sisteme optice:</a:t>
            </a:r>
          </a:p>
          <a:p>
            <a:pPr lvl="1"/>
            <a:r>
              <a:rPr lang="en-RO" b="1" dirty="0"/>
              <a:t>markere optice pasive</a:t>
            </a:r>
          </a:p>
          <a:p>
            <a:pPr lvl="1"/>
            <a:r>
              <a:rPr lang="en-RO" b="1" dirty="0"/>
              <a:t>markere active</a:t>
            </a:r>
          </a:p>
          <a:p>
            <a:pPr lvl="1"/>
            <a:r>
              <a:rPr lang="en-RO" b="1" dirty="0"/>
              <a:t>markere active modulate dupa timp</a:t>
            </a:r>
          </a:p>
          <a:p>
            <a:pPr lvl="1"/>
            <a:r>
              <a:rPr lang="en-RO" b="1" dirty="0"/>
              <a:t>markere imperceptibile semi-pasive</a:t>
            </a:r>
          </a:p>
          <a:p>
            <a:pPr lvl="1"/>
            <a:r>
              <a:rPr lang="en-RO" b="1" dirty="0"/>
              <a:t>sisteme de captura subacvatice</a:t>
            </a:r>
          </a:p>
          <a:p>
            <a:pPr lvl="1"/>
            <a:r>
              <a:rPr lang="en-RO" b="1" dirty="0"/>
              <a:t>markerless</a:t>
            </a:r>
          </a:p>
        </p:txBody>
      </p:sp>
      <p:pic>
        <p:nvPicPr>
          <p:cNvPr id="5" name="Picture 4" descr="A statue of a person&#10;&#10;Description automatically generated">
            <a:extLst>
              <a:ext uri="{FF2B5EF4-FFF2-40B4-BE49-F238E27FC236}">
                <a16:creationId xmlns:a16="http://schemas.microsoft.com/office/drawing/2014/main" id="{A8A03CA2-3FA5-1D4B-8EA0-726859A9C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4168" y="2340864"/>
            <a:ext cx="2235200" cy="1651000"/>
          </a:xfrm>
          <a:prstGeom prst="rect">
            <a:avLst/>
          </a:prstGeom>
        </p:spPr>
      </p:pic>
      <p:pic>
        <p:nvPicPr>
          <p:cNvPr id="7" name="Picture 6" descr="A group of people walking down the street&#10;&#10;Description automatically generated">
            <a:extLst>
              <a:ext uri="{FF2B5EF4-FFF2-40B4-BE49-F238E27FC236}">
                <a16:creationId xmlns:a16="http://schemas.microsoft.com/office/drawing/2014/main" id="{42F66C00-3A92-D341-ABD0-EC20290D6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66711" y="1905188"/>
            <a:ext cx="3391534" cy="2416468"/>
          </a:xfrm>
          <a:prstGeom prst="rect">
            <a:avLst/>
          </a:prstGeom>
        </p:spPr>
      </p:pic>
      <p:pic>
        <p:nvPicPr>
          <p:cNvPr id="9" name="Picture 8" descr="A picture containing indoor, monitor, person, playing&#10;&#10;Description automatically generated">
            <a:extLst>
              <a:ext uri="{FF2B5EF4-FFF2-40B4-BE49-F238E27FC236}">
                <a16:creationId xmlns:a16="http://schemas.microsoft.com/office/drawing/2014/main" id="{5E1C9485-5F25-D147-BD2A-221716773F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95590" y="4544724"/>
            <a:ext cx="3533775" cy="192751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A88D205-317A-1942-85AA-8D9D657345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3568" y="4956031"/>
            <a:ext cx="1676400" cy="110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137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80200-72CD-A144-832F-A96FBA50D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EDDFF-8201-1849-98E6-67D19AECC1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3" y="2237994"/>
            <a:ext cx="2882098" cy="3634486"/>
          </a:xfrm>
        </p:spPr>
        <p:txBody>
          <a:bodyPr>
            <a:normAutofit/>
          </a:bodyPr>
          <a:lstStyle/>
          <a:p>
            <a:r>
              <a:rPr lang="en-RO" sz="1500" dirty="0"/>
              <a:t>Sisteme non-optice:</a:t>
            </a:r>
          </a:p>
          <a:p>
            <a:pPr lvl="1"/>
            <a:r>
              <a:rPr lang="en-RO" sz="1500" dirty="0"/>
              <a:t>sisteme inertiale</a:t>
            </a:r>
          </a:p>
          <a:p>
            <a:pPr lvl="1"/>
            <a:r>
              <a:rPr lang="en-RO" sz="1500" dirty="0"/>
              <a:t>miscarea mecanica</a:t>
            </a:r>
          </a:p>
          <a:p>
            <a:pPr lvl="1"/>
            <a:r>
              <a:rPr lang="en-RO" sz="1500" dirty="0"/>
              <a:t>sisteme magnetice</a:t>
            </a:r>
          </a:p>
          <a:p>
            <a:pPr lvl="1"/>
            <a:r>
              <a:rPr lang="en-RO" sz="1500" dirty="0"/>
              <a:t>senzori de intindere</a:t>
            </a:r>
          </a:p>
          <a:p>
            <a:r>
              <a:rPr lang="en-RO" sz="1500" dirty="0"/>
              <a:t>Tehnici inrudite:</a:t>
            </a:r>
          </a:p>
          <a:p>
            <a:pPr lvl="1"/>
            <a:r>
              <a:rPr lang="en-RO" sz="1500" dirty="0"/>
              <a:t>facial motion capture</a:t>
            </a:r>
          </a:p>
          <a:p>
            <a:pPr lvl="1"/>
            <a:r>
              <a:rPr lang="en-RO" sz="1500" dirty="0"/>
              <a:t>pozitionare RF</a:t>
            </a:r>
          </a:p>
          <a:p>
            <a:pPr lvl="1"/>
            <a:r>
              <a:rPr lang="en-RO" sz="1500" dirty="0"/>
              <a:t>sisteme non-traditionale</a:t>
            </a:r>
          </a:p>
          <a:p>
            <a:pPr lvl="1"/>
            <a:r>
              <a:rPr lang="en-RO" sz="1500" dirty="0"/>
              <a:t>estimarea staturii 3D</a:t>
            </a:r>
          </a:p>
        </p:txBody>
      </p:sp>
      <p:pic>
        <p:nvPicPr>
          <p:cNvPr id="5" name="Picture 4" descr="A picture containing sitting, table, couple, different&#10;&#10;Description automatically generated">
            <a:extLst>
              <a:ext uri="{FF2B5EF4-FFF2-40B4-BE49-F238E27FC236}">
                <a16:creationId xmlns:a16="http://schemas.microsoft.com/office/drawing/2014/main" id="{0BF73C76-A786-234B-9F4A-08509016CB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3456" y="2400300"/>
            <a:ext cx="7617351" cy="3146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371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9369E-EC86-4089-8F4B-60A70B778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Aplicatii</a:t>
            </a:r>
            <a:r>
              <a:rPr lang="en-US" dirty="0"/>
              <a:t> – in </a:t>
            </a:r>
            <a:r>
              <a:rPr lang="en-US" dirty="0" err="1"/>
              <a:t>jocurile</a:t>
            </a:r>
            <a:r>
              <a:rPr lang="en-US" dirty="0"/>
              <a:t> video</a:t>
            </a:r>
          </a:p>
        </p:txBody>
      </p:sp>
      <p:pic>
        <p:nvPicPr>
          <p:cNvPr id="5" name="Content Placeholder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CB309025-ACF6-3040-9A07-976BA89D70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192" y="2251294"/>
            <a:ext cx="6711148" cy="3099912"/>
          </a:xfrm>
        </p:spPr>
      </p:pic>
      <p:pic>
        <p:nvPicPr>
          <p:cNvPr id="4" name="Picture 3" descr="A picture containing person, monitor, table, front&#10;&#10;Description automatically generated">
            <a:extLst>
              <a:ext uri="{FF2B5EF4-FFF2-40B4-BE49-F238E27FC236}">
                <a16:creationId xmlns:a16="http://schemas.microsoft.com/office/drawing/2014/main" id="{C4662A00-4965-2448-9CE6-384C29450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2340" y="2683650"/>
            <a:ext cx="4064000" cy="22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3616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B8FEA0-32AA-1449-8217-DD9F2D1C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RO"/>
          </a:p>
        </p:txBody>
      </p:sp>
      <p:pic>
        <p:nvPicPr>
          <p:cNvPr id="5" name="Content Placeholder 4" descr="A person standing in front of a mirror posing for the camera&#10;&#10;Description automatically generated">
            <a:extLst>
              <a:ext uri="{FF2B5EF4-FFF2-40B4-BE49-F238E27FC236}">
                <a16:creationId xmlns:a16="http://schemas.microsoft.com/office/drawing/2014/main" id="{4E59AE2A-AA62-3647-90B8-6D70A0D699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917" y="1890876"/>
            <a:ext cx="6302021" cy="3544887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AED4F5-FCA5-AF43-AE55-4197E222B4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213" y="1978029"/>
            <a:ext cx="5055870" cy="337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75089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41E7CA09-9778-4414-AE97-8064B12DA30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257</Words>
  <Application>Microsoft Macintosh PowerPoint</Application>
  <PresentationFormat>Widescreen</PresentationFormat>
  <Paragraphs>39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Franklin Gothic Book</vt:lpstr>
      <vt:lpstr>Franklin Gothic Demi</vt:lpstr>
      <vt:lpstr>Wingdings 2</vt:lpstr>
      <vt:lpstr>DividendVTI</vt:lpstr>
      <vt:lpstr>Animatia personajelor din jocurile video folosind “motion capture”.</vt:lpstr>
      <vt:lpstr>Ce este motion capture?</vt:lpstr>
      <vt:lpstr>PowerPoint Presentation</vt:lpstr>
      <vt:lpstr>Avantaje – fata de modelele traditionale de animatii pe calculator folosind modele 3D</vt:lpstr>
      <vt:lpstr>DEZAvantaje – fata de modelele traditionale de animatii pe calculator folosind modele 3D</vt:lpstr>
      <vt:lpstr>ce tipuri de tehnologii exista?</vt:lpstr>
      <vt:lpstr>PowerPoint Presentation</vt:lpstr>
      <vt:lpstr>Aplicatii – in jocurile video</vt:lpstr>
      <vt:lpstr>PowerPoint Presentation</vt:lpstr>
      <vt:lpstr>PowerPoint Presentation</vt:lpstr>
      <vt:lpstr>Va multumim pentru atentie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Animatia personajelor din jocurile video folosind “motion capture”.</dc:title>
  <dc:creator>Lucian-Florin GRIGORE (101383)</dc:creator>
  <cp:lastModifiedBy>Lucian-Florin GRIGORE (101383)</cp:lastModifiedBy>
  <cp:revision>10</cp:revision>
  <dcterms:created xsi:type="dcterms:W3CDTF">2020-12-02T10:31:44Z</dcterms:created>
  <dcterms:modified xsi:type="dcterms:W3CDTF">2020-12-02T11:02:28Z</dcterms:modified>
</cp:coreProperties>
</file>

<file path=docProps/thumbnail.jpeg>
</file>